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56"/>
  </p:notesMasterIdLst>
  <p:handoutMasterIdLst>
    <p:handoutMasterId r:id="rId57"/>
  </p:handoutMasterIdLst>
  <p:sldIdLst>
    <p:sldId id="707" r:id="rId2"/>
    <p:sldId id="619" r:id="rId3"/>
    <p:sldId id="630" r:id="rId4"/>
    <p:sldId id="714" r:id="rId5"/>
    <p:sldId id="718" r:id="rId6"/>
    <p:sldId id="719" r:id="rId7"/>
    <p:sldId id="720" r:id="rId8"/>
    <p:sldId id="766" r:id="rId9"/>
    <p:sldId id="767" r:id="rId10"/>
    <p:sldId id="722" r:id="rId11"/>
    <p:sldId id="768" r:id="rId12"/>
    <p:sldId id="769" r:id="rId13"/>
    <p:sldId id="770" r:id="rId14"/>
    <p:sldId id="771" r:id="rId15"/>
    <p:sldId id="772" r:id="rId16"/>
    <p:sldId id="729" r:id="rId17"/>
    <p:sldId id="773" r:id="rId18"/>
    <p:sldId id="774" r:id="rId19"/>
    <p:sldId id="775" r:id="rId20"/>
    <p:sldId id="777" r:id="rId21"/>
    <p:sldId id="778" r:id="rId22"/>
    <p:sldId id="779" r:id="rId23"/>
    <p:sldId id="736" r:id="rId24"/>
    <p:sldId id="780" r:id="rId25"/>
    <p:sldId id="781" r:id="rId26"/>
    <p:sldId id="782" r:id="rId27"/>
    <p:sldId id="783" r:id="rId28"/>
    <p:sldId id="776" r:id="rId29"/>
    <p:sldId id="784" r:id="rId30"/>
    <p:sldId id="785" r:id="rId31"/>
    <p:sldId id="743" r:id="rId32"/>
    <p:sldId id="786" r:id="rId33"/>
    <p:sldId id="787" r:id="rId34"/>
    <p:sldId id="788" r:id="rId35"/>
    <p:sldId id="747" r:id="rId36"/>
    <p:sldId id="748" r:id="rId37"/>
    <p:sldId id="749" r:id="rId38"/>
    <p:sldId id="790" r:id="rId39"/>
    <p:sldId id="791" r:id="rId40"/>
    <p:sldId id="792" r:id="rId41"/>
    <p:sldId id="793" r:id="rId42"/>
    <p:sldId id="794" r:id="rId43"/>
    <p:sldId id="795" r:id="rId44"/>
    <p:sldId id="796" r:id="rId45"/>
    <p:sldId id="798" r:id="rId46"/>
    <p:sldId id="797" r:id="rId47"/>
    <p:sldId id="799" r:id="rId48"/>
    <p:sldId id="760" r:id="rId49"/>
    <p:sldId id="761" r:id="rId50"/>
    <p:sldId id="762" r:id="rId51"/>
    <p:sldId id="800" r:id="rId52"/>
    <p:sldId id="764" r:id="rId53"/>
    <p:sldId id="765" r:id="rId54"/>
    <p:sldId id="706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166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17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DA5CEA07-60B7-4647-80B3-3E234A980E02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5D837676-CEFA-498C-8DC4-CECD5A355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3D80BB0E-C1C8-49BA-8E93-0E2CF272FA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54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73D50D5D-CA17-4DBB-854D-FDB46137A83F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ED3267CD-E6A2-41A6-8714-E9FDC905B8FC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B2CA04D1-0A32-4109-8AB2-589BC5A374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16B31AA2-84F1-4F96-BF75-DB575E085B02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A1349-05F1-4194-98D8-7B5439956D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06.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레이아웃 익히기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리니어레이아웃</a:t>
            </a:r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 처음 생성 시 </a:t>
            </a:r>
            <a:r>
              <a:rPr lang="en-US" altLang="ko-KR" dirty="0"/>
              <a:t>activiti.xml 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lvl="1"/>
            <a:r>
              <a:rPr lang="en-US" altLang="ko-KR" dirty="0"/>
              <a:t>activity.xml </a:t>
            </a:r>
            <a:r>
              <a:rPr lang="ko-KR" altLang="en-US" dirty="0"/>
              <a:t>안에 </a:t>
            </a:r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기본 생성</a:t>
            </a:r>
            <a:endParaRPr lang="en-US" altLang="ko-KR" dirty="0"/>
          </a:p>
          <a:p>
            <a:pPr lvl="1"/>
            <a:endParaRPr lang="en-US" altLang="ko-KR" sz="100" dirty="0"/>
          </a:p>
          <a:p>
            <a:r>
              <a:rPr lang="en-US" altLang="ko-KR" dirty="0"/>
              <a:t>orientation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 err="1"/>
              <a:t>리니어레이아웃의</a:t>
            </a:r>
            <a:r>
              <a:rPr lang="ko-KR" altLang="en-US" dirty="0"/>
              <a:t> 가장 기본적인 속성</a:t>
            </a:r>
            <a:endParaRPr lang="en-US" altLang="ko-KR" dirty="0"/>
          </a:p>
          <a:p>
            <a:pPr lvl="1"/>
            <a:r>
              <a:rPr lang="en-US" altLang="ko-KR" b="1" dirty="0"/>
              <a:t>vertical</a:t>
            </a:r>
            <a:r>
              <a:rPr lang="en-US" altLang="ko-KR" dirty="0"/>
              <a:t> :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위젯의</a:t>
            </a:r>
            <a:r>
              <a:rPr lang="ko-KR" altLang="en-US" dirty="0"/>
              <a:t> 배치를 수직방향으로 쌓음</a:t>
            </a:r>
          </a:p>
          <a:p>
            <a:pPr lvl="1"/>
            <a:r>
              <a:rPr lang="en-US" altLang="ko-KR" b="1" dirty="0"/>
              <a:t>horizontal</a:t>
            </a:r>
            <a:r>
              <a:rPr lang="en-US" altLang="ko-KR" dirty="0"/>
              <a:t> : </a:t>
            </a:r>
            <a:r>
              <a:rPr lang="ko-KR" altLang="en-US" dirty="0"/>
              <a:t>수평 방향으로 쌓겠다는 의미</a:t>
            </a:r>
          </a:p>
          <a:p>
            <a:pPr lvl="1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4001009"/>
            <a:ext cx="6350141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93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03413" y="957943"/>
            <a:ext cx="5737175" cy="5943602"/>
            <a:chOff x="1697381" y="957943"/>
            <a:chExt cx="5737175" cy="5943602"/>
          </a:xfrm>
        </p:grpSpPr>
        <p:pic>
          <p:nvPicPr>
            <p:cNvPr id="6" name="Picture 1" descr="스크린샷 2019-02-04 오후 2.16.07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" b="1239"/>
            <a:stretch/>
          </p:blipFill>
          <p:spPr>
            <a:xfrm>
              <a:off x="1706152" y="957943"/>
              <a:ext cx="5714279" cy="3413760"/>
            </a:xfrm>
            <a:prstGeom prst="rect">
              <a:avLst/>
            </a:prstGeom>
          </p:spPr>
        </p:pic>
        <p:pic>
          <p:nvPicPr>
            <p:cNvPr id="7" name="Picture 2" descr="스크린샷 2019-02-04 오후 2.16.45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"/>
            <a:stretch/>
          </p:blipFill>
          <p:spPr>
            <a:xfrm>
              <a:off x="1697381" y="4380414"/>
              <a:ext cx="5737175" cy="25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gravity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gravity </a:t>
            </a:r>
            <a:r>
              <a:rPr lang="ko-KR" altLang="en-US" dirty="0"/>
              <a:t>속성은 레이아웃 안의 </a:t>
            </a:r>
            <a:r>
              <a:rPr lang="ko-KR" altLang="en-US" dirty="0" err="1"/>
              <a:t>위젯을</a:t>
            </a:r>
            <a:r>
              <a:rPr lang="ko-KR" altLang="en-US" dirty="0"/>
              <a:t> 어디에 배치할 것인지를 결정함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Picture 1" descr="스크린샷 2019-02-04 오후 2.17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88" y="2409957"/>
            <a:ext cx="5783224" cy="2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layout_gravity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 err="1"/>
              <a:t>layout_gravity</a:t>
            </a:r>
            <a:r>
              <a:rPr lang="ko-KR" altLang="en-US" dirty="0"/>
              <a:t>는 자신의 위치를 부모의 어디쯤에 위치시킬지를 결정</a:t>
            </a:r>
          </a:p>
          <a:p>
            <a:pPr lvl="1"/>
            <a:endParaRPr lang="ko-KR" altLang="en-US" dirty="0"/>
          </a:p>
        </p:txBody>
      </p:sp>
      <p:pic>
        <p:nvPicPr>
          <p:cNvPr id="6" name="Picture 2" descr="스크린샷 2019-02-04 오후 2.18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5" y="2222937"/>
            <a:ext cx="5797911" cy="29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05" y="1496447"/>
            <a:ext cx="7029591" cy="317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7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baselineAligned</a:t>
            </a:r>
            <a:r>
              <a:rPr lang="en-US" altLang="ko-KR" dirty="0"/>
              <a:t> </a:t>
            </a:r>
            <a:r>
              <a:rPr lang="ko-KR" altLang="en-US" dirty="0"/>
              <a:t>속성은 크기가 다른 </a:t>
            </a:r>
            <a:r>
              <a:rPr lang="ko-KR" altLang="en-US" dirty="0" err="1"/>
              <a:t>위젯들을</a:t>
            </a:r>
            <a:r>
              <a:rPr lang="ko-KR" altLang="en-US" dirty="0"/>
              <a:t> 보기 좋게 정렬함</a:t>
            </a:r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값을 가질 수 있음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08" y="2572623"/>
            <a:ext cx="4430385" cy="34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0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중복 </a:t>
            </a:r>
            <a:r>
              <a:rPr lang="ko-KR" altLang="en-US" dirty="0" err="1"/>
              <a:t>리니어레이아웃</a:t>
            </a:r>
            <a:endParaRPr lang="en-US" altLang="ko-KR" dirty="0"/>
          </a:p>
          <a:p>
            <a:pPr lvl="1"/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ko-KR" altLang="en-US" dirty="0" err="1"/>
              <a:t>리니어레이아웃을</a:t>
            </a:r>
            <a:r>
              <a:rPr lang="ko-KR" altLang="en-US" dirty="0"/>
              <a:t> 생성하는 방식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571793" y="2443073"/>
            <a:ext cx="6000421" cy="3408255"/>
            <a:chOff x="1222967" y="2372376"/>
            <a:chExt cx="6318512" cy="3631570"/>
          </a:xfrm>
        </p:grpSpPr>
        <p:pic>
          <p:nvPicPr>
            <p:cNvPr id="4" name="Picture 1" descr="스크린샷 2019-02-04 오후 2.20.3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967" y="2372376"/>
              <a:ext cx="6318512" cy="3631570"/>
            </a:xfrm>
            <a:prstGeom prst="rect">
              <a:avLst/>
            </a:prstGeom>
          </p:spPr>
        </p:pic>
        <p:pic>
          <p:nvPicPr>
            <p:cNvPr id="5" name="Picture 5" descr="스크린샷 2019-02-04 오후 2.20.2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576" y="2753757"/>
              <a:ext cx="2047347" cy="2925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72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ko-KR" altLang="en-US" dirty="0" err="1"/>
              <a:t>리니어레이아웃을</a:t>
            </a:r>
            <a:r>
              <a:rPr lang="ko-KR" altLang="en-US" dirty="0"/>
              <a:t> 여러 개 사용할 경우 각 레이아웃의 크기를 지정할 때 사용</a:t>
            </a:r>
            <a:endParaRPr lang="en-US" altLang="ko-KR" dirty="0"/>
          </a:p>
          <a:p>
            <a:pPr lvl="1"/>
            <a:r>
              <a:rPr lang="ko-KR" altLang="en-US" dirty="0"/>
              <a:t>주로 전체 화면에 대한 비율</a:t>
            </a:r>
            <a:r>
              <a:rPr lang="en-US" altLang="ko-KR" dirty="0"/>
              <a:t>(%)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2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b="0" dirty="0"/>
          </a:p>
          <a:p>
            <a:pPr lvl="1"/>
            <a:r>
              <a:rPr lang="ko-KR" altLang="en-US" b="0" dirty="0"/>
              <a:t>큰 </a:t>
            </a:r>
            <a:r>
              <a:rPr lang="ko-KR" altLang="en-US" b="0" dirty="0" err="1"/>
              <a:t>리니어레이아웃</a:t>
            </a:r>
            <a:r>
              <a:rPr lang="ko-KR" altLang="en-US" b="0" dirty="0"/>
              <a:t> 안에 </a:t>
            </a:r>
            <a:r>
              <a:rPr lang="en-US" altLang="ko-KR" b="0" dirty="0"/>
              <a:t>3</a:t>
            </a:r>
            <a:r>
              <a:rPr lang="ko-KR" altLang="en-US" b="0" dirty="0"/>
              <a:t>개의 </a:t>
            </a:r>
            <a:r>
              <a:rPr lang="ko-KR" altLang="en-US" b="0" dirty="0" err="1"/>
              <a:t>리니어레이아웃을</a:t>
            </a:r>
            <a:r>
              <a:rPr lang="ko-KR" altLang="en-US" b="0" dirty="0"/>
              <a:t> 사용하고</a:t>
            </a:r>
            <a:r>
              <a:rPr lang="en-US" altLang="ko-KR" b="0" dirty="0"/>
              <a:t> </a:t>
            </a:r>
            <a:r>
              <a:rPr lang="ko-KR" altLang="en-US" b="0" dirty="0"/>
              <a:t>각 레이아웃에 버튼을 </a:t>
            </a:r>
            <a:r>
              <a:rPr lang="en-US" altLang="ko-KR" b="0" dirty="0"/>
              <a:t>2</a:t>
            </a:r>
            <a:r>
              <a:rPr lang="ko-KR" altLang="en-US" b="0" dirty="0"/>
              <a:t>개씩 넣은 화면 구성하기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825780" y="2365611"/>
            <a:ext cx="5492441" cy="4243977"/>
            <a:chOff x="567602" y="1866008"/>
            <a:chExt cx="3901724" cy="3014839"/>
          </a:xfrm>
        </p:grpSpPr>
        <p:pic>
          <p:nvPicPr>
            <p:cNvPr id="5" name="Picture 1" descr="스크린샷 2019-02-04 오후 2.22.3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2" y="1866008"/>
              <a:ext cx="3901724" cy="1012363"/>
            </a:xfrm>
            <a:prstGeom prst="rect">
              <a:avLst/>
            </a:prstGeom>
          </p:spPr>
        </p:pic>
        <p:pic>
          <p:nvPicPr>
            <p:cNvPr id="6" name="Picture 4" descr="스크린샷 2019-02-04 오후 2.22.4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"/>
            <a:stretch/>
          </p:blipFill>
          <p:spPr>
            <a:xfrm>
              <a:off x="576793" y="2840051"/>
              <a:ext cx="3882174" cy="2040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40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pic>
        <p:nvPicPr>
          <p:cNvPr id="8" name="Picture 9" descr="스크린샷 2019-02-04 오후 2.24.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"/>
          <a:stretch/>
        </p:blipFill>
        <p:spPr>
          <a:xfrm>
            <a:off x="1818409" y="1563636"/>
            <a:ext cx="5507182" cy="33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레이아웃의 개념을 이해한다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화면을 다양한 레이아웃으로 구성한다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dirty="0"/>
              <a:t>Java </a:t>
            </a:r>
            <a:r>
              <a:rPr lang="ko-KR" altLang="en-US" sz="2400" dirty="0"/>
              <a:t>코드만으로 화면을 작성해본다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첫 번째 레이아웃의 버튼만 보이는 문제 해결하기</a:t>
            </a:r>
          </a:p>
          <a:p>
            <a:pPr lvl="2"/>
            <a:r>
              <a:rPr lang="en-US" altLang="ko-KR" sz="1600" dirty="0" err="1"/>
              <a:t>android:layout_height</a:t>
            </a:r>
            <a:r>
              <a:rPr lang="en-US" altLang="ko-KR" sz="1600" dirty="0"/>
              <a:t>=“match_ parent”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android:layout_height</a:t>
            </a:r>
            <a:r>
              <a:rPr lang="en-US" altLang="ko-KR" sz="1600" dirty="0"/>
              <a:t>=“</a:t>
            </a:r>
            <a:r>
              <a:rPr lang="en-US" altLang="ko-KR" sz="1600" dirty="0" err="1"/>
              <a:t>wrap_content</a:t>
            </a:r>
            <a:r>
              <a:rPr lang="en-US" altLang="ko-KR" sz="1600" dirty="0"/>
              <a:t>”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lvl="2"/>
            <a:r>
              <a:rPr lang="ko-KR" altLang="en-US" sz="1600" dirty="0"/>
              <a:t>레이아웃마다 구분되어 보이도록 내부에 있는 </a:t>
            </a:r>
            <a:r>
              <a:rPr lang="en-US" altLang="ko-KR" sz="1600" dirty="0"/>
              <a:t>3</a:t>
            </a:r>
            <a:r>
              <a:rPr lang="ko-KR" altLang="en-US" sz="1600" dirty="0"/>
              <a:t>개의 레이아웃에 </a:t>
            </a:r>
            <a:r>
              <a:rPr lang="en-US" altLang="ko-KR" sz="1600" dirty="0"/>
              <a:t>background </a:t>
            </a:r>
            <a:r>
              <a:rPr lang="ko-KR" altLang="en-US" sz="1600" dirty="0"/>
              <a:t>속성 지정</a:t>
            </a:r>
          </a:p>
        </p:txBody>
      </p:sp>
      <p:pic>
        <p:nvPicPr>
          <p:cNvPr id="7" name="Picture 2" descr="스크린샷 2019-02-04 오후 2.25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65" y="3195648"/>
            <a:ext cx="5022469" cy="35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b="0" dirty="0"/>
          </a:p>
          <a:p>
            <a:pPr lvl="1"/>
            <a:r>
              <a:rPr lang="ko-KR" altLang="en-US" b="0" dirty="0"/>
              <a:t>레이아웃이 화면을 꽉 채우도록 수정하기</a:t>
            </a:r>
            <a:endParaRPr lang="en-US" altLang="ko-KR" b="0" dirty="0"/>
          </a:p>
          <a:p>
            <a:pPr lvl="2"/>
            <a:r>
              <a:rPr lang="en-US" altLang="ko-KR" sz="1600" dirty="0" err="1"/>
              <a:t>layout_weight</a:t>
            </a:r>
            <a:r>
              <a:rPr lang="en-US" altLang="ko-KR" sz="1600" dirty="0"/>
              <a:t> </a:t>
            </a:r>
            <a:r>
              <a:rPr lang="ko-KR" altLang="en-US" sz="1600" dirty="0"/>
              <a:t>속성 사용 </a:t>
            </a:r>
            <a:endParaRPr lang="ko-KR" altLang="en-US" sz="1600" b="0" dirty="0"/>
          </a:p>
        </p:txBody>
      </p:sp>
      <p:grpSp>
        <p:nvGrpSpPr>
          <p:cNvPr id="5" name="그룹 4"/>
          <p:cNvGrpSpPr/>
          <p:nvPr/>
        </p:nvGrpSpPr>
        <p:grpSpPr>
          <a:xfrm>
            <a:off x="2119384" y="2389048"/>
            <a:ext cx="4903091" cy="4403644"/>
            <a:chOff x="699880" y="2112538"/>
            <a:chExt cx="5379621" cy="4373981"/>
          </a:xfrm>
        </p:grpSpPr>
        <p:pic>
          <p:nvPicPr>
            <p:cNvPr id="6" name="Picture 1" descr="스크린샷 2019-02-04 오후 2.26.3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80" y="2112538"/>
              <a:ext cx="5367829" cy="1614655"/>
            </a:xfrm>
            <a:prstGeom prst="rect">
              <a:avLst/>
            </a:prstGeom>
          </p:spPr>
        </p:pic>
        <p:pic>
          <p:nvPicPr>
            <p:cNvPr id="8" name="Picture 6" descr="스크린샷 2019-02-04 오후 2.26.3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5"/>
            <a:stretch/>
          </p:blipFill>
          <p:spPr>
            <a:xfrm>
              <a:off x="714999" y="3576780"/>
              <a:ext cx="5364502" cy="2909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02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리니어레이아웃의</a:t>
            </a:r>
            <a:r>
              <a:rPr lang="ko-KR" altLang="en-US" sz="2400" dirty="0"/>
              <a:t> 형태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8" y="1456918"/>
            <a:ext cx="7025145" cy="452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95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구성</a:t>
            </a:r>
            <a:endParaRPr lang="en-US" altLang="ko-KR" dirty="0"/>
          </a:p>
          <a:p>
            <a:pPr lvl="1"/>
            <a:r>
              <a:rPr lang="en-US" altLang="ko-KR" dirty="0"/>
              <a:t>XML</a:t>
            </a:r>
            <a:r>
              <a:rPr lang="ko-KR" altLang="en-US" dirty="0"/>
              <a:t>로 화면을 구성하고 </a:t>
            </a:r>
            <a:r>
              <a:rPr lang="en-US" altLang="ko-KR" dirty="0"/>
              <a:t>Java </a:t>
            </a:r>
            <a:r>
              <a:rPr lang="ko-KR" altLang="en-US" dirty="0"/>
              <a:t>코드로 화면에 출력하는 형태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05" y="2241905"/>
            <a:ext cx="7029591" cy="359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14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5-1 XML </a:t>
            </a:r>
            <a:r>
              <a:rPr lang="ko-KR" altLang="en-US" dirty="0"/>
              <a:t>파일 없이 화면 </a:t>
            </a:r>
            <a:r>
              <a:rPr lang="ko-KR" altLang="en-US" dirty="0" err="1"/>
              <a:t>코딩하기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Project5_1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com.cookandroid.project5_1</a:t>
            </a:r>
          </a:p>
          <a:p>
            <a:pPr lvl="1"/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activity_main.xml </a:t>
            </a:r>
            <a:r>
              <a:rPr lang="ko-KR" altLang="en-US" dirty="0"/>
              <a:t>삭제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DE03F5-7A1A-44F4-8F3E-0A37BD670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7" y="2993251"/>
            <a:ext cx="4404197" cy="36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5-1 XML </a:t>
            </a:r>
            <a:r>
              <a:rPr lang="ko-KR" altLang="en-US" dirty="0"/>
              <a:t>파일 없이 화면 </a:t>
            </a:r>
            <a:r>
              <a:rPr lang="ko-KR" altLang="en-US" dirty="0" err="1"/>
              <a:t>코딩하기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activity_main.xml </a:t>
            </a:r>
            <a:r>
              <a:rPr lang="ko-KR" altLang="en-US" dirty="0"/>
              <a:t>삭제했기 때문에 오류가 발생함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오류 행 앞에 </a:t>
            </a:r>
            <a:r>
              <a:rPr lang="en-US" altLang="ko-KR" dirty="0"/>
              <a:t>//</a:t>
            </a:r>
            <a:r>
              <a:rPr lang="ko-KR" altLang="en-US" dirty="0"/>
              <a:t>를 붙여 주석으로 처리한 후 진행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리니어레이아웃을</a:t>
            </a:r>
            <a:r>
              <a:rPr lang="ko-KR" altLang="en-US" dirty="0"/>
              <a:t> 생성하는 코드를 작성하고 실행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6" name="Picture 3" descr="스크린샷 2019-02-04 오후 2.32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94" y="3161772"/>
            <a:ext cx="5391059" cy="3067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C912E9-A874-4750-9035-57A1053A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99" y="3265675"/>
            <a:ext cx="1800873" cy="2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5-1 XML </a:t>
            </a:r>
            <a:r>
              <a:rPr lang="ko-KR" altLang="en-US" dirty="0"/>
              <a:t>파일 없이 화면 </a:t>
            </a:r>
            <a:r>
              <a:rPr lang="ko-KR" altLang="en-US" dirty="0" err="1"/>
              <a:t>코딩하기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버튼 만들기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버튼을 클릭했을 때 토스트 메시지를 작성 </a:t>
            </a:r>
            <a:r>
              <a:rPr lang="en-US" altLang="ko-KR" dirty="0"/>
              <a:t>(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안에 이어서 코딩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7" name="Picture 3" descr="스크린샷 2019-02-04 오후 2.33.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93" y="2831547"/>
            <a:ext cx="5804215" cy="28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Java </a:t>
            </a:r>
            <a:r>
              <a:rPr lang="ko-KR" altLang="en-US" dirty="0"/>
              <a:t>코드로 화면 만들기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522560"/>
            <a:ext cx="6350141" cy="35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865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기타 레이아웃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099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렐러티브레이아웃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렐러티브레이아웃에</a:t>
            </a:r>
            <a:r>
              <a:rPr lang="ko-KR" altLang="en-US" dirty="0"/>
              <a:t> 있는 </a:t>
            </a:r>
            <a:r>
              <a:rPr lang="ko-KR" altLang="en-US" dirty="0" err="1"/>
              <a:t>위젯의</a:t>
            </a:r>
            <a:r>
              <a:rPr lang="ko-KR" altLang="en-US" dirty="0"/>
              <a:t> 위치 속성</a:t>
            </a:r>
          </a:p>
          <a:p>
            <a:pPr lvl="1"/>
            <a:r>
              <a:rPr lang="ko-KR" altLang="en-US" dirty="0" err="1"/>
              <a:t>렐러티브레이아웃의</a:t>
            </a:r>
            <a:r>
              <a:rPr lang="ko-KR" altLang="en-US" dirty="0"/>
              <a:t> 상하좌우에 배치</a:t>
            </a:r>
          </a:p>
          <a:p>
            <a:pPr lvl="1"/>
            <a:r>
              <a:rPr lang="ko-KR" altLang="en-US" dirty="0" err="1"/>
              <a:t>렐러티브레이아웃의</a:t>
            </a:r>
            <a:r>
              <a:rPr lang="ko-KR" altLang="en-US" dirty="0"/>
              <a:t> 다른 </a:t>
            </a:r>
            <a:r>
              <a:rPr lang="ko-KR" altLang="en-US" dirty="0" err="1"/>
              <a:t>위젯의</a:t>
            </a:r>
            <a:r>
              <a:rPr lang="ko-KR" altLang="en-US" dirty="0"/>
              <a:t> 상대 위치에 배치</a:t>
            </a:r>
          </a:p>
          <a:p>
            <a:endParaRPr lang="ko-KR" altLang="en-US" dirty="0"/>
          </a:p>
          <a:p>
            <a:r>
              <a:rPr lang="ko-KR" altLang="en-US" dirty="0" err="1"/>
              <a:t>렐러티브레이아웃의</a:t>
            </a:r>
            <a:r>
              <a:rPr lang="ko-KR" altLang="en-US" dirty="0"/>
              <a:t> 상하좌우에 배치</a:t>
            </a:r>
          </a:p>
          <a:p>
            <a:pPr lvl="1"/>
            <a:r>
              <a:rPr lang="ko-KR" altLang="en-US" dirty="0"/>
              <a:t>각 속성값은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로 지정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72" y="3721911"/>
            <a:ext cx="5034657" cy="27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6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레이아웃의 개요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리니어레이아웃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렐러티브레이아웃</a:t>
            </a:r>
            <a:endParaRPr lang="ko-KR" altLang="en-US" dirty="0"/>
          </a:p>
        </p:txBody>
      </p:sp>
      <p:pic>
        <p:nvPicPr>
          <p:cNvPr id="5" name="Picture 2" descr="스크린샷 2019-02-04 오후 2.3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58" y="1663028"/>
            <a:ext cx="5507285" cy="48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6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위젯의</a:t>
            </a:r>
            <a:r>
              <a:rPr lang="ko-KR" altLang="en-US" dirty="0"/>
              <a:t> 상대 위치에 배치</a:t>
            </a:r>
            <a:endParaRPr lang="en-US" altLang="ko-KR" dirty="0"/>
          </a:p>
          <a:p>
            <a:pPr lvl="1"/>
            <a:r>
              <a:rPr lang="ko-KR" altLang="en-US" dirty="0"/>
              <a:t>각 속성의 값은 다른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지정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@+id/</a:t>
            </a:r>
            <a:r>
              <a:rPr lang="ko-KR" altLang="en-US" dirty="0"/>
              <a:t>기준 </a:t>
            </a:r>
            <a:r>
              <a:rPr lang="ko-KR" altLang="en-US" dirty="0" err="1"/>
              <a:t>위젯의</a:t>
            </a:r>
            <a:r>
              <a:rPr lang="ko-KR" altLang="en-US" dirty="0"/>
              <a:t> 아이디”와 같은 형식으로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25" y="2785786"/>
            <a:ext cx="5161550" cy="27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9564" y="1241958"/>
            <a:ext cx="5084872" cy="5359400"/>
            <a:chOff x="590550" y="1450974"/>
            <a:chExt cx="5084872" cy="5359400"/>
          </a:xfrm>
        </p:grpSpPr>
        <p:pic>
          <p:nvPicPr>
            <p:cNvPr id="7" name="Picture 2" descr="스크린샷 2019-02-04 오후 2.38.0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75" y="1450974"/>
              <a:ext cx="5070748" cy="1512447"/>
            </a:xfrm>
            <a:prstGeom prst="rect">
              <a:avLst/>
            </a:prstGeom>
          </p:spPr>
        </p:pic>
        <p:pic>
          <p:nvPicPr>
            <p:cNvPr id="8" name="Picture 6" descr="스크린샷 2019-02-04 오후 2.38.1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9"/>
            <a:stretch/>
          </p:blipFill>
          <p:spPr>
            <a:xfrm>
              <a:off x="590550" y="2867025"/>
              <a:ext cx="5084872" cy="3943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62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pic>
        <p:nvPicPr>
          <p:cNvPr id="9" name="Picture 1" descr="스크린샷 2019-02-04 오후 2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03" y="1376499"/>
            <a:ext cx="53295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DA790-947A-4DA1-8D5D-DF2AE991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1" y="1712067"/>
            <a:ext cx="7008677" cy="32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5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테이블레이아웃</a:t>
            </a:r>
            <a:r>
              <a:rPr lang="en-US" altLang="ko-KR" dirty="0"/>
              <a:t>(</a:t>
            </a:r>
            <a:r>
              <a:rPr lang="en-US" altLang="ko-KR" dirty="0" err="1"/>
              <a:t>TableLayout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사용함</a:t>
            </a:r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와 함께 사용되는데 </a:t>
            </a:r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</a:t>
            </a:r>
            <a:r>
              <a:rPr lang="ko-KR" altLang="en-US" dirty="0"/>
              <a:t>의 개수가 바로 행의 개수가 됨</a:t>
            </a:r>
          </a:p>
          <a:p>
            <a:pPr lvl="1"/>
            <a:r>
              <a:rPr lang="ko-KR" altLang="en-US" dirty="0"/>
              <a:t>열의 개수는 </a:t>
            </a:r>
            <a:r>
              <a:rPr lang="en-US" altLang="ko-KR" dirty="0"/>
              <a:t>&lt;</a:t>
            </a:r>
            <a:r>
              <a:rPr lang="en-US" altLang="ko-KR" dirty="0" err="1"/>
              <a:t>TableRow</a:t>
            </a:r>
            <a:r>
              <a:rPr lang="en-US" altLang="ko-KR" dirty="0"/>
              <a:t>&gt; </a:t>
            </a:r>
            <a:r>
              <a:rPr lang="ko-KR" altLang="en-US" dirty="0"/>
              <a:t>안에 포함된 </a:t>
            </a:r>
            <a:r>
              <a:rPr lang="ko-KR" altLang="en-US" dirty="0" err="1"/>
              <a:t>위젯의</a:t>
            </a:r>
            <a:r>
              <a:rPr lang="ko-KR" altLang="en-US" dirty="0"/>
              <a:t> 수로 결정</a:t>
            </a:r>
            <a:r>
              <a:rPr lang="en-US" altLang="ko-KR" dirty="0"/>
              <a:t>. 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/>
              <a:t>열의 테이블레이아웃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27" y="3015259"/>
            <a:ext cx="3783747" cy="34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테이블레이아웃의 속성 </a:t>
            </a:r>
          </a:p>
          <a:p>
            <a:pPr lvl="1"/>
            <a:r>
              <a:rPr lang="en-US" altLang="ko-KR" b="1" dirty="0" err="1"/>
              <a:t>layout_column</a:t>
            </a:r>
            <a:r>
              <a:rPr lang="en-US" altLang="ko-KR" dirty="0"/>
              <a:t> : </a:t>
            </a:r>
            <a:r>
              <a:rPr lang="ko-KR" altLang="en-US" dirty="0"/>
              <a:t>지정된 열에 현재 </a:t>
            </a:r>
            <a:r>
              <a:rPr lang="ko-KR" altLang="en-US" dirty="0" err="1"/>
              <a:t>위젯을</a:t>
            </a:r>
            <a:r>
              <a:rPr lang="ko-KR" altLang="en-US" dirty="0"/>
              <a:t> 표시함</a:t>
            </a:r>
          </a:p>
          <a:p>
            <a:pPr lvl="1"/>
            <a:r>
              <a:rPr lang="en-US" altLang="ko-KR" b="1" dirty="0" err="1"/>
              <a:t>stretchColumns</a:t>
            </a:r>
            <a:r>
              <a:rPr lang="en-US" altLang="ko-KR" dirty="0"/>
              <a:t> : </a:t>
            </a:r>
            <a:r>
              <a:rPr lang="ko-KR" altLang="en-US" dirty="0"/>
              <a:t>지정된 열의 폭을 늘림</a:t>
            </a:r>
          </a:p>
          <a:p>
            <a:pPr lvl="1"/>
            <a:r>
              <a:rPr lang="en-US" altLang="ko-KR" b="1" dirty="0" err="1"/>
              <a:t>stretchColumns</a:t>
            </a:r>
            <a:r>
              <a:rPr lang="en-US" altLang="ko-KR" b="1" dirty="0"/>
              <a:t> =“*”</a:t>
            </a:r>
            <a:r>
              <a:rPr lang="en-US" altLang="ko-KR" dirty="0"/>
              <a:t> : </a:t>
            </a:r>
            <a:r>
              <a:rPr lang="ko-KR" altLang="en-US" dirty="0"/>
              <a:t>각 셀을 같은 크기로 확장</a:t>
            </a:r>
            <a:r>
              <a:rPr lang="en-US" altLang="ko-KR" dirty="0"/>
              <a:t>, </a:t>
            </a:r>
            <a:r>
              <a:rPr lang="ko-KR" altLang="en-US" dirty="0"/>
              <a:t>전체 화면이 꽉 차는 효과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173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2.42.24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3" y="1474030"/>
            <a:ext cx="5457235" cy="4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8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ko-KR" altLang="en-US" dirty="0"/>
              <a:t>테이블레이아웃을 활용하여 숫자 버튼이 있는 계산기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Project5_2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com.cookandroid.project5_2</a:t>
            </a:r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8CD7E0-C84B-472F-A760-F5E781EC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04" y="3501958"/>
            <a:ext cx="4645792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다음 규칙에 따라 화면 구성하기</a:t>
            </a:r>
          </a:p>
          <a:p>
            <a:pPr lvl="2"/>
            <a:r>
              <a:rPr lang="en-US" altLang="ko-KR" sz="1600" dirty="0" err="1"/>
              <a:t>TableLayout</a:t>
            </a:r>
            <a:r>
              <a:rPr lang="en-US" altLang="ko-KR" sz="1600" dirty="0"/>
              <a:t> 1</a:t>
            </a:r>
            <a:r>
              <a:rPr lang="ko-KR" altLang="en-US" sz="1600" dirty="0"/>
              <a:t>개와 </a:t>
            </a:r>
            <a:r>
              <a:rPr lang="en-US" altLang="ko-KR" sz="1600" dirty="0" err="1"/>
              <a:t>TableRow</a:t>
            </a:r>
            <a:r>
              <a:rPr lang="en-US" altLang="ko-KR" sz="1600" dirty="0"/>
              <a:t> 9</a:t>
            </a:r>
            <a:r>
              <a:rPr lang="ko-KR" altLang="en-US" sz="1600" dirty="0"/>
              <a:t>개로 구성</a:t>
            </a:r>
          </a:p>
          <a:p>
            <a:pPr lvl="2"/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숫자 버튼 </a:t>
            </a:r>
            <a:r>
              <a:rPr lang="en-US" altLang="ko-KR" sz="1600" dirty="0"/>
              <a:t>10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연산 버튼 </a:t>
            </a:r>
            <a:r>
              <a:rPr lang="en-US" altLang="ko-KR" sz="1600" dirty="0"/>
              <a:t>4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</a:t>
            </a:r>
          </a:p>
          <a:p>
            <a:pPr lvl="2"/>
            <a:r>
              <a:rPr lang="ko-KR" altLang="en-US" sz="1600" dirty="0"/>
              <a:t>연산 버튼 </a:t>
            </a:r>
            <a:r>
              <a:rPr lang="ko-KR" altLang="en-US" sz="1600" dirty="0" err="1"/>
              <a:t>위젯에는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layout_margin</a:t>
            </a:r>
            <a:r>
              <a:rPr lang="ko-KR" altLang="en-US" sz="1600" dirty="0"/>
              <a:t>을 적절히 지정</a:t>
            </a:r>
          </a:p>
          <a:p>
            <a:pPr lvl="2"/>
            <a:r>
              <a:rPr lang="ko-KR" altLang="en-US" sz="1600" dirty="0"/>
              <a:t>결과를 보여줄 </a:t>
            </a:r>
            <a:r>
              <a:rPr lang="en-US" altLang="ko-KR" sz="1600" dirty="0" err="1"/>
              <a:t>TextView</a:t>
            </a:r>
            <a:r>
              <a:rPr lang="ko-KR" altLang="en-US" sz="1600" dirty="0"/>
              <a:t>는 색상을 빨간색</a:t>
            </a:r>
            <a:r>
              <a:rPr lang="en-US" altLang="ko-KR" sz="1600" dirty="0"/>
              <a:t>, </a:t>
            </a:r>
            <a:r>
              <a:rPr lang="ko-KR" altLang="en-US" sz="1600" dirty="0"/>
              <a:t>글자 크기는 </a:t>
            </a:r>
            <a:r>
              <a:rPr lang="en-US" altLang="ko-KR" sz="1600" dirty="0"/>
              <a:t>20dp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</a:t>
            </a:r>
            <a:r>
              <a:rPr lang="en-US" altLang="ko-KR" sz="1600" dirty="0"/>
              <a:t>Edit1, Edit2, BtnNum0~9, </a:t>
            </a:r>
            <a:r>
              <a:rPr lang="en-US" altLang="ko-KR" sz="1600" dirty="0" err="1"/>
              <a:t>BtnAdd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BtnSub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BtnMul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BtnDiv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TextResult</a:t>
            </a:r>
            <a:endParaRPr lang="ko-KR" altLang="en-US" sz="1600" dirty="0"/>
          </a:p>
          <a:p>
            <a:pPr lvl="1"/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val="126236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레이아웃의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5" y="1231940"/>
            <a:ext cx="5094482" cy="422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602221" y="1653766"/>
            <a:ext cx="3483638" cy="3339935"/>
            <a:chOff x="3673243" y="3439646"/>
            <a:chExt cx="3483638" cy="3339935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13"/>
            <a:stretch/>
          </p:blipFill>
          <p:spPr bwMode="auto">
            <a:xfrm>
              <a:off x="3673243" y="3439646"/>
              <a:ext cx="3171440" cy="33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88"/>
            <a:stretch/>
          </p:blipFill>
          <p:spPr bwMode="auto">
            <a:xfrm>
              <a:off x="6818050" y="3441126"/>
              <a:ext cx="338831" cy="33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52" y="3842691"/>
            <a:ext cx="1772949" cy="25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832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전역변수 선언</a:t>
            </a:r>
          </a:p>
          <a:p>
            <a:pPr lvl="2"/>
            <a:r>
              <a:rPr lang="ko-KR" altLang="en-US" sz="1600" dirty="0"/>
              <a:t>숫자 버튼을 제외한 </a:t>
            </a:r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en-US" altLang="ko-KR" sz="1600" dirty="0"/>
              <a:t>7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7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입력될 </a:t>
            </a:r>
            <a:r>
              <a:rPr lang="en-US" altLang="ko-KR" sz="1600" dirty="0"/>
              <a:t>2</a:t>
            </a:r>
            <a:r>
              <a:rPr lang="ko-KR" altLang="en-US" sz="1600" dirty="0"/>
              <a:t>개 문자열을 저장할 문자열 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계산 결과를 저장할 정수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10</a:t>
            </a:r>
            <a:r>
              <a:rPr lang="ko-KR" altLang="en-US" sz="1600" dirty="0"/>
              <a:t>개 숫자 버튼을 저장할 버튼 배열</a:t>
            </a:r>
          </a:p>
          <a:p>
            <a:pPr lvl="2"/>
            <a:r>
              <a:rPr lang="en-US" altLang="ko-KR" sz="1600" dirty="0"/>
              <a:t>10</a:t>
            </a:r>
            <a:r>
              <a:rPr lang="ko-KR" altLang="en-US" sz="1600" dirty="0"/>
              <a:t>개 버튼의 </a:t>
            </a:r>
            <a:r>
              <a:rPr lang="en-US" altLang="ko-KR" sz="1600" dirty="0"/>
              <a:t>id</a:t>
            </a:r>
            <a:r>
              <a:rPr lang="ko-KR" altLang="en-US" sz="1600" dirty="0"/>
              <a:t>를 저장할 정수형 배열</a:t>
            </a:r>
          </a:p>
          <a:p>
            <a:pPr lvl="2"/>
            <a:r>
              <a:rPr lang="ko-KR" altLang="en-US" sz="1600" dirty="0" err="1"/>
              <a:t>증가값으로</a:t>
            </a:r>
            <a:r>
              <a:rPr lang="ko-KR" altLang="en-US" sz="1600" dirty="0"/>
              <a:t> 사용할 정수 변수</a:t>
            </a:r>
          </a:p>
          <a:p>
            <a:pPr lvl="1"/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val="1286302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5" name="Picture 1" descr="스크린샷 2019-02-04 오후 2.47.3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30" y="1443650"/>
            <a:ext cx="5582541" cy="39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45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</a:t>
            </a:r>
            <a:r>
              <a:rPr lang="en-US" altLang="ko-KR" dirty="0"/>
              <a:t> </a:t>
            </a:r>
            <a:r>
              <a:rPr lang="ko-KR" altLang="en-US" dirty="0"/>
              <a:t>코딩 </a:t>
            </a:r>
            <a:endParaRPr lang="en-US" altLang="ko-KR" dirty="0"/>
          </a:p>
          <a:p>
            <a:pPr lvl="2"/>
            <a:r>
              <a:rPr lang="ko-KR" altLang="en-US" sz="1600" dirty="0"/>
              <a:t>숫자 버튼이 없다고 가정하고 연산 버튼을 터치했을 때의 내용을 코딩</a:t>
            </a:r>
          </a:p>
          <a:p>
            <a:pPr lvl="2"/>
            <a:endParaRPr lang="ko-KR" altLang="en-US" sz="1600" dirty="0"/>
          </a:p>
          <a:p>
            <a:pPr lvl="1"/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val="1227045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5" name="Picture 1" descr="스크린샷 2019-02-04 오후 2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99" y="1261751"/>
            <a:ext cx="5410603" cy="51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9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숫자 버튼 </a:t>
            </a:r>
            <a:r>
              <a:rPr lang="en-US" altLang="ko-KR" dirty="0"/>
              <a:t>10</a:t>
            </a:r>
            <a:r>
              <a:rPr lang="ko-KR" altLang="en-US" dirty="0"/>
              <a:t>개를 배열 변수에 대입한 후에 각 버튼의 클릭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2"/>
            <a:r>
              <a:rPr lang="en-US" altLang="ko-KR" sz="1600" dirty="0"/>
              <a:t>10</a:t>
            </a:r>
            <a:r>
              <a:rPr lang="ko-KR" altLang="en-US" sz="1600" dirty="0"/>
              <a:t>개의 버튼을 만들기 위해 배열 사용 </a:t>
            </a:r>
            <a:r>
              <a:rPr lang="en-US" altLang="ko-KR" sz="1600" dirty="0">
                <a:sym typeface="Wingdings" pitchFamily="2" charset="2"/>
              </a:rPr>
              <a:t> for</a:t>
            </a:r>
            <a:r>
              <a:rPr lang="ko-KR" altLang="en-US" sz="1600" dirty="0">
                <a:sym typeface="Wingdings" pitchFamily="2" charset="2"/>
              </a:rPr>
              <a:t>문 사용</a:t>
            </a:r>
            <a:endParaRPr lang="en-US" altLang="ko-KR" sz="1600" dirty="0">
              <a:sym typeface="Wingdings" pitchFamily="2" charset="2"/>
            </a:endParaRPr>
          </a:p>
          <a:p>
            <a:pPr lvl="2"/>
            <a:r>
              <a:rPr lang="en-US" altLang="ko-KR" sz="1600" dirty="0" err="1">
                <a:sym typeface="Wingdings" pitchFamily="2" charset="2"/>
              </a:rPr>
              <a:t>onCreate</a:t>
            </a:r>
            <a:r>
              <a:rPr lang="en-US" altLang="ko-KR" sz="1600" dirty="0">
                <a:sym typeface="Wingdings" pitchFamily="2" charset="2"/>
              </a:rPr>
              <a:t>( ) </a:t>
            </a:r>
            <a:r>
              <a:rPr lang="ko-KR" altLang="en-US" sz="1600" dirty="0">
                <a:sym typeface="Wingdings" pitchFamily="2" charset="2"/>
              </a:rPr>
              <a:t>안에 작성</a:t>
            </a:r>
            <a:endParaRPr lang="ko-KR" altLang="en-US" sz="1600" dirty="0"/>
          </a:p>
          <a:p>
            <a:pPr lvl="2"/>
            <a:endParaRPr lang="ko-KR" altLang="en-US" sz="12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</p:spTree>
    <p:extLst>
      <p:ext uri="{BB962C8B-B14F-4D97-AF65-F5344CB8AC3E}">
        <p14:creationId xmlns:p14="http://schemas.microsoft.com/office/powerpoint/2010/main" val="348948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4" name="Picture 1" descr="스크린샷 2019-02-04 오후 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77" y="1218136"/>
            <a:ext cx="5028046" cy="5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47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5-2 </a:t>
            </a:r>
            <a:r>
              <a:rPr lang="ko-KR" altLang="en-US" dirty="0"/>
              <a:t>테이블레이아웃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 err="1"/>
              <a:t>에디트텍스트에</a:t>
            </a:r>
            <a:r>
              <a:rPr lang="ko-KR" altLang="en-US" dirty="0"/>
              <a:t> 포커스가 없는 상태에서 숫자 버튼을 클릭하면 메시지가 나타남</a:t>
            </a:r>
          </a:p>
          <a:p>
            <a:pPr lvl="2"/>
            <a:endParaRPr lang="ko-KR" altLang="en-US" sz="16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테이블레이아웃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FCA596B-D254-4C2D-B026-27F06A57C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65" y="2645923"/>
            <a:ext cx="5344269" cy="3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테이블레이아웃처럼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사용하지만 좀 더 직관적</a:t>
            </a:r>
            <a:endParaRPr lang="en-US" altLang="ko-KR" dirty="0"/>
          </a:p>
          <a:p>
            <a:pPr lvl="2"/>
            <a:r>
              <a:rPr lang="en-US" altLang="ko-KR" sz="1600" dirty="0"/>
              <a:t>ex) 2</a:t>
            </a:r>
            <a:r>
              <a:rPr lang="ko-KR" altLang="en-US" sz="1600" dirty="0"/>
              <a:t>행 </a:t>
            </a:r>
            <a:r>
              <a:rPr lang="en-US" altLang="ko-KR" sz="1600" dirty="0"/>
              <a:t>3</a:t>
            </a:r>
            <a:r>
              <a:rPr lang="ko-KR" altLang="en-US" sz="1600" dirty="0"/>
              <a:t>열 </a:t>
            </a:r>
            <a:r>
              <a:rPr lang="en-US" altLang="ko-KR" sz="1600" dirty="0"/>
              <a:t>(</a:t>
            </a:r>
            <a:r>
              <a:rPr lang="ko-KR" altLang="en-US" sz="1600" dirty="0"/>
              <a:t>인덱스가 </a:t>
            </a:r>
            <a:r>
              <a:rPr lang="en-US" altLang="ko-KR" sz="1600" dirty="0"/>
              <a:t>0</a:t>
            </a:r>
            <a:r>
              <a:rPr lang="ko-KR" altLang="en-US" sz="1600" dirty="0"/>
              <a:t>부터 시작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layout_row</a:t>
            </a:r>
            <a:r>
              <a:rPr lang="en-US" altLang="ko-KR" sz="1600" dirty="0"/>
              <a:t> </a:t>
            </a:r>
            <a:r>
              <a:rPr lang="ko-KR" altLang="en-US" sz="1600" dirty="0"/>
              <a:t>속성 </a:t>
            </a:r>
            <a:r>
              <a:rPr lang="en-US" altLang="ko-KR" sz="1600" dirty="0"/>
              <a:t>: 1 / </a:t>
            </a:r>
            <a:r>
              <a:rPr lang="en-US" altLang="ko-KR" sz="1600" dirty="0" err="1"/>
              <a:t>layout_column</a:t>
            </a:r>
            <a:r>
              <a:rPr lang="en-US" altLang="ko-KR" sz="1600" dirty="0"/>
              <a:t> </a:t>
            </a:r>
            <a:r>
              <a:rPr lang="ko-KR" altLang="en-US" sz="1600" dirty="0"/>
              <a:t>속성 </a:t>
            </a:r>
            <a:r>
              <a:rPr lang="en-US" altLang="ko-KR" sz="1600" dirty="0"/>
              <a:t>: 2</a:t>
            </a:r>
            <a:endParaRPr lang="ko-KR" altLang="en-US" sz="1600" dirty="0"/>
          </a:p>
          <a:p>
            <a:pPr lvl="1"/>
            <a:r>
              <a:rPr lang="en-US" altLang="ko-KR" dirty="0"/>
              <a:t>Android 4.0(</a:t>
            </a:r>
            <a:r>
              <a:rPr lang="ko-KR" altLang="en-US" dirty="0"/>
              <a:t>아이스크림 샌드위치</a:t>
            </a:r>
            <a:r>
              <a:rPr lang="en-US" altLang="ko-KR" dirty="0"/>
              <a:t>, API 14)</a:t>
            </a:r>
            <a:r>
              <a:rPr lang="ko-KR" altLang="en-US" dirty="0"/>
              <a:t>부터 지원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634431" y="3021357"/>
            <a:ext cx="3875138" cy="3299932"/>
            <a:chOff x="2602015" y="2821050"/>
            <a:chExt cx="3875138" cy="32999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96" b="7706"/>
            <a:stretch/>
          </p:blipFill>
          <p:spPr>
            <a:xfrm>
              <a:off x="2666848" y="2821050"/>
              <a:ext cx="3810305" cy="329993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97" r="53050"/>
            <a:stretch/>
          </p:blipFill>
          <p:spPr>
            <a:xfrm>
              <a:off x="2602015" y="5951423"/>
              <a:ext cx="1787225" cy="157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517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/>
              <a:t>)</a:t>
            </a:r>
            <a:r>
              <a:rPr lang="ko-KR" altLang="en-US" dirty="0"/>
              <a:t>의 속성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GridLayout</a:t>
            </a:r>
            <a:r>
              <a:rPr lang="en-US" altLang="ko-KR" dirty="0"/>
              <a:t>&gt; </a:t>
            </a:r>
            <a:r>
              <a:rPr lang="ko-KR" altLang="en-US" dirty="0"/>
              <a:t>자체에 자주 사용되는 속성</a:t>
            </a:r>
          </a:p>
          <a:p>
            <a:pPr lvl="2"/>
            <a:r>
              <a:rPr lang="en-US" altLang="ko-KR" sz="1600" b="1" dirty="0" err="1"/>
              <a:t>rowCount</a:t>
            </a:r>
            <a:r>
              <a:rPr lang="en-US" altLang="ko-KR" sz="1600" dirty="0"/>
              <a:t> : </a:t>
            </a:r>
            <a:r>
              <a:rPr lang="ko-KR" altLang="en-US" sz="1600" dirty="0"/>
              <a:t>행 개수</a:t>
            </a:r>
          </a:p>
          <a:p>
            <a:pPr lvl="2"/>
            <a:r>
              <a:rPr lang="en-US" altLang="ko-KR" sz="1600" b="1" dirty="0" err="1"/>
              <a:t>columnCount</a:t>
            </a:r>
            <a:r>
              <a:rPr lang="en-US" altLang="ko-KR" sz="1600" dirty="0"/>
              <a:t> : </a:t>
            </a:r>
            <a:r>
              <a:rPr lang="ko-KR" altLang="en-US" sz="1600" dirty="0"/>
              <a:t>열의 수</a:t>
            </a:r>
          </a:p>
          <a:p>
            <a:pPr lvl="2"/>
            <a:r>
              <a:rPr lang="en-US" altLang="ko-KR" sz="1600" b="1" dirty="0"/>
              <a:t>orientation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그리드를</a:t>
            </a:r>
            <a:r>
              <a:rPr lang="ko-KR" altLang="en-US" sz="1600" dirty="0"/>
              <a:t> 수평 방향을 우선할지</a:t>
            </a:r>
            <a:r>
              <a:rPr lang="en-US" altLang="ko-KR" sz="1600" dirty="0"/>
              <a:t>, </a:t>
            </a:r>
            <a:r>
              <a:rPr lang="ko-KR" altLang="en-US" sz="1600" dirty="0"/>
              <a:t>수직 방향을 우선할지를 결정</a:t>
            </a:r>
          </a:p>
          <a:p>
            <a:pPr lvl="2"/>
            <a:endParaRPr lang="ko-KR" altLang="en-US" sz="1600" dirty="0"/>
          </a:p>
          <a:p>
            <a:pPr lvl="1"/>
            <a:r>
              <a:rPr lang="ko-KR" altLang="en-US" dirty="0" err="1"/>
              <a:t>그리드레이아웃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위젯에서</a:t>
            </a:r>
            <a:r>
              <a:rPr lang="ko-KR" altLang="en-US" dirty="0"/>
              <a:t> 자주 사용되는 속성</a:t>
            </a:r>
          </a:p>
          <a:p>
            <a:pPr lvl="2"/>
            <a:r>
              <a:rPr lang="en-US" altLang="ko-KR" sz="1600" b="1" dirty="0" err="1"/>
              <a:t>layout_row</a:t>
            </a:r>
            <a:r>
              <a:rPr lang="en-US" altLang="ko-KR" sz="1600" dirty="0"/>
              <a:t> : </a:t>
            </a:r>
            <a:r>
              <a:rPr lang="ko-KR" altLang="en-US" sz="1600" dirty="0"/>
              <a:t>자신이 위치할 행 번호</a:t>
            </a:r>
            <a:r>
              <a:rPr lang="en-US" altLang="ko-KR" sz="1600" dirty="0"/>
              <a:t>(0</a:t>
            </a:r>
            <a:r>
              <a:rPr lang="ko-KR" altLang="en-US" sz="1600" dirty="0"/>
              <a:t>번부터 시작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b="1" dirty="0" err="1"/>
              <a:t>layout_column</a:t>
            </a:r>
            <a:r>
              <a:rPr lang="en-US" altLang="ko-KR" sz="1600" dirty="0"/>
              <a:t> : </a:t>
            </a:r>
            <a:r>
              <a:rPr lang="ko-KR" altLang="en-US" sz="1600" dirty="0"/>
              <a:t>자신이 위치할 열 번호</a:t>
            </a:r>
            <a:r>
              <a:rPr lang="en-US" altLang="ko-KR" sz="1600" dirty="0"/>
              <a:t>(0</a:t>
            </a:r>
            <a:r>
              <a:rPr lang="ko-KR" altLang="en-US" sz="1600" dirty="0"/>
              <a:t>번부터 시작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b="1" dirty="0" err="1"/>
              <a:t>layout_rowSpan</a:t>
            </a:r>
            <a:r>
              <a:rPr lang="en-US" altLang="ko-KR" sz="1600" dirty="0"/>
              <a:t> : </a:t>
            </a:r>
            <a:r>
              <a:rPr lang="ko-KR" altLang="en-US" sz="1600" dirty="0"/>
              <a:t>행을 지정된 수만큼 확장</a:t>
            </a:r>
          </a:p>
          <a:p>
            <a:pPr lvl="2"/>
            <a:r>
              <a:rPr lang="en-US" altLang="ko-KR" sz="1600" b="1" dirty="0" err="1"/>
              <a:t>layout_columnSpan</a:t>
            </a:r>
            <a:r>
              <a:rPr lang="en-US" altLang="ko-KR" sz="1600" dirty="0"/>
              <a:t> : </a:t>
            </a:r>
            <a:r>
              <a:rPr lang="ko-KR" altLang="en-US" sz="1600" dirty="0"/>
              <a:t>열을 지정된 수만큼 확장</a:t>
            </a:r>
          </a:p>
          <a:p>
            <a:pPr lvl="2"/>
            <a:r>
              <a:rPr lang="en-US" altLang="ko-KR" sz="1600" b="1" dirty="0" err="1"/>
              <a:t>layout_gravity</a:t>
            </a:r>
            <a:r>
              <a:rPr lang="en-US" altLang="ko-KR" sz="1600" dirty="0"/>
              <a:t> : </a:t>
            </a:r>
            <a:r>
              <a:rPr lang="ko-KR" altLang="en-US" sz="1600" dirty="0"/>
              <a:t>주로 </a:t>
            </a:r>
            <a:r>
              <a:rPr lang="en-US" altLang="ko-KR" sz="1600" dirty="0"/>
              <a:t>fill, </a:t>
            </a:r>
            <a:r>
              <a:rPr lang="en-US" altLang="ko-KR" sz="1600" dirty="0" err="1"/>
              <a:t>fill_vertical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fill_horizontal</a:t>
            </a:r>
            <a:r>
              <a:rPr lang="en-US" altLang="ko-KR" sz="1600" dirty="0"/>
              <a:t> </a:t>
            </a:r>
            <a:r>
              <a:rPr lang="ko-KR" altLang="en-US" sz="1600" dirty="0"/>
              <a:t>등으로 지정 행 또는 열 </a:t>
            </a:r>
            <a:r>
              <a:rPr lang="ko-KR" altLang="en-US" sz="1600" dirty="0" err="1"/>
              <a:t>확장시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위젯을</a:t>
            </a:r>
            <a:r>
              <a:rPr lang="ko-KR" altLang="en-US" sz="1600" dirty="0"/>
              <a:t> 확장된 셀에 꽉 채우는 효과를 냄</a:t>
            </a:r>
          </a:p>
        </p:txBody>
      </p:sp>
    </p:spTree>
    <p:extLst>
      <p:ext uri="{BB962C8B-B14F-4D97-AF65-F5344CB8AC3E}">
        <p14:creationId xmlns:p14="http://schemas.microsoft.com/office/powerpoint/2010/main" val="140108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레이아웃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레이아웃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클래스로부터 상속받으며 내부에 무엇을 담는 용도로 사용</a:t>
            </a:r>
          </a:p>
          <a:p>
            <a:pPr lvl="1"/>
            <a:r>
              <a:rPr lang="ko-KR" altLang="en-US" dirty="0"/>
              <a:t>레이아웃 중에서 가장 많이 사용되는 것은 </a:t>
            </a:r>
            <a:r>
              <a:rPr lang="ko-KR" altLang="en-US" dirty="0" err="1"/>
              <a:t>리니어레이아웃</a:t>
            </a:r>
            <a:r>
              <a:rPr lang="en-US" altLang="ko-KR" dirty="0"/>
              <a:t>(</a:t>
            </a:r>
            <a:r>
              <a:rPr lang="en-US" altLang="ko-KR" dirty="0" err="1"/>
              <a:t>LinearLayout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" y="1806405"/>
            <a:ext cx="6985155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532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pic>
        <p:nvPicPr>
          <p:cNvPr id="5" name="Picture 2" descr="스크린샷 2019-02-04 오후 2.5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04" y="1189759"/>
            <a:ext cx="5536592" cy="52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5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7689BA-E3EB-4977-83A4-A2FB54CC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2" y="1497277"/>
            <a:ext cx="7915715" cy="44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52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프레임레이아웃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/>
              <a:t>FrameLayout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단순히 레이아웃 내의 </a:t>
            </a:r>
            <a:r>
              <a:rPr lang="ko-KR" altLang="en-US" dirty="0" err="1"/>
              <a:t>위젯을</a:t>
            </a:r>
            <a:r>
              <a:rPr lang="ko-KR" altLang="en-US" dirty="0"/>
              <a:t> 왼쪽 상단부터 겹쳐서 출력</a:t>
            </a:r>
          </a:p>
          <a:p>
            <a:pPr lvl="1"/>
            <a:r>
              <a:rPr lang="ko-KR" altLang="en-US" dirty="0"/>
              <a:t>프레임레이아웃 자체로 사용하기보다는 탭 </a:t>
            </a:r>
            <a:r>
              <a:rPr lang="ko-KR" altLang="en-US" dirty="0" err="1"/>
              <a:t>위젯</a:t>
            </a:r>
            <a:r>
              <a:rPr lang="ko-KR" altLang="en-US" dirty="0"/>
              <a:t> 등과 혼용해서 사용할 때 유용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68" y="2664227"/>
            <a:ext cx="2355065" cy="34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5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프레임레이아웃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/>
              <a:t>FrameLayout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FrameLayout</a:t>
            </a:r>
            <a:r>
              <a:rPr lang="en-US" altLang="ko-KR" dirty="0"/>
              <a:t>&gt;</a:t>
            </a:r>
            <a:r>
              <a:rPr lang="ko-KR" altLang="en-US" dirty="0"/>
              <a:t>에서 가끔 사용하는 속성</a:t>
            </a:r>
            <a:endParaRPr lang="en-US" altLang="ko-KR" dirty="0"/>
          </a:p>
          <a:p>
            <a:pPr lvl="2"/>
            <a:r>
              <a:rPr lang="en-US" altLang="ko-KR" sz="1600" b="1" dirty="0"/>
              <a:t>foreground</a:t>
            </a:r>
            <a:r>
              <a:rPr lang="en-US" altLang="ko-KR" sz="1600" dirty="0"/>
              <a:t> : </a:t>
            </a:r>
            <a:r>
              <a:rPr lang="ko-KR" altLang="en-US" sz="1600" dirty="0"/>
              <a:t>프레임레이아웃의 전경 이미지를 지정</a:t>
            </a:r>
          </a:p>
          <a:p>
            <a:pPr lvl="2"/>
            <a:r>
              <a:rPr lang="en-US" altLang="ko-KR" sz="1600" b="1" dirty="0" err="1"/>
              <a:t>foregroundGravity</a:t>
            </a:r>
            <a:r>
              <a:rPr lang="en-US" altLang="ko-KR" sz="1600" dirty="0"/>
              <a:t> : </a:t>
            </a:r>
            <a:r>
              <a:rPr lang="ko-KR" altLang="en-US" sz="1600" dirty="0"/>
              <a:t>전경 이미지의 위치를 지정</a:t>
            </a:r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FAB76-5624-46CE-803D-08695FCB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47" y="2902781"/>
            <a:ext cx="6736506" cy="33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4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레이아웃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레이아웃에서 자주 사용되는 속성</a:t>
            </a:r>
          </a:p>
          <a:p>
            <a:pPr lvl="1"/>
            <a:r>
              <a:rPr lang="en-US" altLang="ko-KR" b="1" dirty="0"/>
              <a:t>orientation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수직 또는 수평 방향을 설정</a:t>
            </a:r>
          </a:p>
          <a:p>
            <a:pPr lvl="1"/>
            <a:r>
              <a:rPr lang="en-US" altLang="ko-KR" b="1" dirty="0"/>
              <a:t>gravity :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정렬 방향을 좌측</a:t>
            </a:r>
            <a:r>
              <a:rPr lang="en-US" altLang="ko-KR" dirty="0"/>
              <a:t>, </a:t>
            </a:r>
            <a:r>
              <a:rPr lang="ko-KR" altLang="en-US" dirty="0"/>
              <a:t>우측</a:t>
            </a:r>
            <a:r>
              <a:rPr lang="en-US" altLang="ko-KR" dirty="0"/>
              <a:t>, </a:t>
            </a:r>
            <a:r>
              <a:rPr lang="ko-KR" altLang="en-US" dirty="0"/>
              <a:t>중앙으로 설정</a:t>
            </a:r>
          </a:p>
          <a:p>
            <a:pPr lvl="1"/>
            <a:r>
              <a:rPr lang="en-US" altLang="ko-KR" b="1" dirty="0"/>
              <a:t>padding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위젯의</a:t>
            </a:r>
            <a:r>
              <a:rPr lang="ko-KR" altLang="en-US" dirty="0"/>
              <a:t> 여백을 설정</a:t>
            </a:r>
          </a:p>
          <a:p>
            <a:pPr lvl="1"/>
            <a:r>
              <a:rPr lang="en-US" altLang="ko-KR" b="1" dirty="0" err="1"/>
              <a:t>layout_weight</a:t>
            </a:r>
            <a:r>
              <a:rPr lang="en-US" altLang="ko-KR" b="1" dirty="0"/>
              <a:t> :</a:t>
            </a:r>
            <a:r>
              <a:rPr lang="en-US" altLang="ko-KR" dirty="0"/>
              <a:t> </a:t>
            </a:r>
            <a:r>
              <a:rPr lang="ko-KR" altLang="en-US" dirty="0"/>
              <a:t>레이아웃이 전체 화면에서 차지하는 공간의 </a:t>
            </a:r>
            <a:r>
              <a:rPr lang="ko-KR" altLang="en-US" dirty="0" err="1"/>
              <a:t>가중값을</a:t>
            </a:r>
            <a:r>
              <a:rPr lang="ko-KR" altLang="en-US" dirty="0"/>
              <a:t> 설정</a:t>
            </a:r>
            <a:r>
              <a:rPr lang="en-US" altLang="ko-KR" dirty="0"/>
              <a:t>, </a:t>
            </a:r>
            <a:r>
              <a:rPr lang="ko-KR" altLang="en-US" dirty="0"/>
              <a:t>여러 개의 레이아웃이 중복될 때 주로 사용</a:t>
            </a:r>
          </a:p>
          <a:p>
            <a:pPr lvl="1"/>
            <a:r>
              <a:rPr lang="en-US" altLang="ko-KR" b="1" dirty="0" err="1"/>
              <a:t>baselineAligned</a:t>
            </a:r>
            <a:r>
              <a:rPr lang="en-US" altLang="ko-KR" b="1" dirty="0"/>
              <a:t> :</a:t>
            </a:r>
            <a:r>
              <a:rPr lang="en-US" altLang="ko-KR" dirty="0"/>
              <a:t> </a:t>
            </a:r>
            <a:r>
              <a:rPr lang="ko-KR" altLang="en-US" dirty="0"/>
              <a:t>레이아웃 안에 배치할 </a:t>
            </a:r>
            <a:r>
              <a:rPr lang="ko-KR" altLang="en-US" dirty="0" err="1"/>
              <a:t>위젯을</a:t>
            </a:r>
            <a:r>
              <a:rPr lang="ko-KR" altLang="en-US" dirty="0"/>
              <a:t> 보기 좋게 정렬</a:t>
            </a:r>
          </a:p>
        </p:txBody>
      </p:sp>
    </p:spTree>
    <p:extLst>
      <p:ext uri="{BB962C8B-B14F-4D97-AF65-F5344CB8AC3E}">
        <p14:creationId xmlns:p14="http://schemas.microsoft.com/office/powerpoint/2010/main" val="133424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레이아웃의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선형 레이아웃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왼쪽 위부터 아래쪽 또는 오른쪽으로 차례로 배치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 err="1"/>
              <a:t>렐러티브레이아웃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상대 레이아웃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위젯</a:t>
            </a:r>
            <a:r>
              <a:rPr lang="ko-KR" altLang="en-US" dirty="0"/>
              <a:t> 자신이 속한 레이아웃의 상하좌우의 위치를 지정하여 배치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위젯으로부터</a:t>
            </a:r>
            <a:r>
              <a:rPr lang="ko-KR" altLang="en-US" dirty="0"/>
              <a:t> 상대적인 위치 지정  </a:t>
            </a:r>
          </a:p>
          <a:p>
            <a:endParaRPr lang="en-US" altLang="ko-KR" dirty="0"/>
          </a:p>
          <a:p>
            <a:r>
              <a:rPr lang="ko-KR" altLang="en-US" dirty="0"/>
              <a:t>테이블레이아웃</a:t>
            </a:r>
            <a:endParaRPr lang="en-US" altLang="ko-KR" dirty="0"/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행과 열의 개수를 지정한 테이블 형태로 배열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71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레이아웃의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그리드레이아웃</a:t>
            </a:r>
            <a:endParaRPr lang="en-US" altLang="ko-KR" dirty="0"/>
          </a:p>
          <a:p>
            <a:pPr lvl="1"/>
            <a:r>
              <a:rPr lang="ko-KR" altLang="en-US" dirty="0"/>
              <a:t>테이블레이아웃과 비슷하지만</a:t>
            </a:r>
            <a:r>
              <a:rPr lang="en-US" altLang="ko-KR" dirty="0"/>
              <a:t>, </a:t>
            </a:r>
            <a:r>
              <a:rPr lang="ko-KR" altLang="en-US" dirty="0"/>
              <a:t>행 또는 열을 확장하여 다양하게 배치할 때 더 편리함</a:t>
            </a:r>
            <a:endParaRPr lang="en-US" altLang="ko-KR" dirty="0"/>
          </a:p>
          <a:p>
            <a:pPr lvl="1"/>
            <a:endParaRPr lang="ko-KR" altLang="en-US" sz="1700" dirty="0"/>
          </a:p>
          <a:p>
            <a:r>
              <a:rPr lang="ko-KR" altLang="en-US" dirty="0"/>
              <a:t>프레임레이아웃</a:t>
            </a:r>
            <a:endParaRPr lang="en-US" altLang="ko-KR" dirty="0"/>
          </a:p>
          <a:p>
            <a:pPr lvl="1"/>
            <a:r>
              <a:rPr lang="ko-KR" altLang="en-US" dirty="0" err="1"/>
              <a:t>위젯들을</a:t>
            </a:r>
            <a:r>
              <a:rPr lang="ko-KR" altLang="en-US" dirty="0"/>
              <a:t> 왼쪽 위에 일률적으로 겹쳐서 배치하여 중복해서 보이는 효과를 냄 </a:t>
            </a:r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7969" y="3502150"/>
            <a:ext cx="7188062" cy="244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63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리니어레이아웃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88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10609</TotalTime>
  <Words>1316</Words>
  <Application>Microsoft Office PowerPoint</Application>
  <PresentationFormat>화면 슬라이드 쇼(4:3)</PresentationFormat>
  <Paragraphs>225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레이아웃 기본 개념</vt:lpstr>
      <vt:lpstr>1. 레이아웃 기본 개념</vt:lpstr>
      <vt:lpstr>2. 레이아웃의 종류</vt:lpstr>
      <vt:lpstr>2. 레이아웃의 종류</vt:lpstr>
      <vt:lpstr>PowerPoint 프레젠테이션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1. 기본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2. 중복 리니어레이아웃의 형태</vt:lpstr>
      <vt:lpstr>3. Java 코드로 화면 만들기</vt:lpstr>
      <vt:lpstr>3. Java 코드로 화면 만들기</vt:lpstr>
      <vt:lpstr>3. Java 코드로 화면 만들기</vt:lpstr>
      <vt:lpstr>3. Java 코드로 화면 만들기</vt:lpstr>
      <vt:lpstr>3. Java 코드로 화면 만들기</vt:lpstr>
      <vt:lpstr>PowerPoint 프레젠테이션</vt:lpstr>
      <vt:lpstr>1. 렐러티브레이아웃</vt:lpstr>
      <vt:lpstr>1. 렐러티브레이아웃</vt:lpstr>
      <vt:lpstr>1. 렐러티브레이아웃</vt:lpstr>
      <vt:lpstr>1. 렐러티브레이아웃</vt:lpstr>
      <vt:lpstr>1. 렐러티브레이아웃</vt:lpstr>
      <vt:lpstr>1. 렐러티브레이아웃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3. 기타 레이아웃 ▶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2. 테이블레이아웃</vt:lpstr>
      <vt:lpstr>3. 그리드레이아웃</vt:lpstr>
      <vt:lpstr>3. 그리드레이아웃</vt:lpstr>
      <vt:lpstr>3. 그리드레이아웃</vt:lpstr>
      <vt:lpstr>3. 그리드레이아웃</vt:lpstr>
      <vt:lpstr>4. 프레임레이아웃</vt:lpstr>
      <vt:lpstr>4. 프레임레이아웃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577</cp:revision>
  <dcterms:created xsi:type="dcterms:W3CDTF">2007-11-27T23:54:21Z</dcterms:created>
  <dcterms:modified xsi:type="dcterms:W3CDTF">2021-12-24T03:18:00Z</dcterms:modified>
</cp:coreProperties>
</file>